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5143500" type="screen16x9"/>
  <p:notesSz cx="6858000" cy="9144000"/>
  <p:embeddedFontLst>
    <p:embeddedFont>
      <p:font typeface="Poppins" panose="020B0604020202020204" charset="0"/>
      <p:regular r:id="rId8"/>
      <p:bold r:id="rId9"/>
      <p:italic r:id="rId10"/>
      <p:boldItalic r:id="rId11"/>
    </p:embeddedFont>
    <p:embeddedFont>
      <p:font typeface="Poppins SemiBold" panose="020B0604020202020204" charset="0"/>
      <p:regular r:id="rId12"/>
      <p:bold r:id="rId13"/>
      <p:italic r:id="rId14"/>
      <p:boldItalic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816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02773a1de3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02773a1de3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302773a1de3_0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302773a1de3_0_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02773a1de3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302773a1de3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02773a1de3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302773a1de3_0_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311700" y="445025"/>
            <a:ext cx="4248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000" b="1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Historique</a:t>
            </a:r>
            <a:endParaRPr sz="2000" b="1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5" name="Google Shape;55;p13"/>
          <p:cNvSpPr txBox="1"/>
          <p:nvPr/>
        </p:nvSpPr>
        <p:spPr>
          <a:xfrm>
            <a:off x="850125" y="3111550"/>
            <a:ext cx="1790400" cy="566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 b="1" dirty="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Naissance du </a:t>
            </a:r>
            <a:r>
              <a:rPr lang="fr-FR" sz="800" b="1" dirty="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c</a:t>
            </a:r>
            <a:r>
              <a:rPr lang="fr" sz="800" b="1" dirty="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oncept</a:t>
            </a:r>
            <a:endParaRPr sz="800" dirty="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 dirty="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Et si les agents testaient les services avant leur sortie au grand public ?</a:t>
            </a:r>
            <a:endParaRPr sz="800" dirty="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6" name="Google Shape;56;p13"/>
          <p:cNvSpPr txBox="1"/>
          <p:nvPr/>
        </p:nvSpPr>
        <p:spPr>
          <a:xfrm>
            <a:off x="3364725" y="3111550"/>
            <a:ext cx="1790400" cy="424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 b="1" dirty="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Premier </a:t>
            </a:r>
            <a:r>
              <a:rPr lang="fr-FR" sz="800" b="1" dirty="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t</a:t>
            </a:r>
            <a:r>
              <a:rPr lang="fr" sz="800" b="1" dirty="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est</a:t>
            </a:r>
            <a:endParaRPr sz="800" b="1" dirty="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 dirty="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Test de Tempro le logiciel de gestion des congés</a:t>
            </a:r>
            <a:endParaRPr sz="800" dirty="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7" name="Google Shape;57;p13"/>
          <p:cNvSpPr txBox="1"/>
          <p:nvPr/>
        </p:nvSpPr>
        <p:spPr>
          <a:xfrm>
            <a:off x="311700" y="1109588"/>
            <a:ext cx="3261900" cy="1132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800" dirty="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Le projet "Les MÊTAtesteurs" vise à améliorer la qualité des services proposés à la fois aux usagers et aux agents de la Métropole. </a:t>
            </a:r>
            <a:endParaRPr sz="800" dirty="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 dirty="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 dirty="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Ce dispositif permet aux agents volontaires de tester en interne les services destinés à la fois aux services internes et aux usagers de la Métropole. L'idée repose sur le fait que chaque agent de la Métropole est aussi un usager de ses services.</a:t>
            </a:r>
            <a:endParaRPr sz="800" dirty="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58" name="Google Shape;58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44500" y="4684425"/>
            <a:ext cx="539999" cy="266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8125" y="4691200"/>
            <a:ext cx="720000" cy="25259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0" name="Google Shape;60;p13"/>
          <p:cNvCxnSpPr/>
          <p:nvPr/>
        </p:nvCxnSpPr>
        <p:spPr>
          <a:xfrm rot="10800000" flipH="1">
            <a:off x="-10500" y="2983000"/>
            <a:ext cx="9165000" cy="10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1" name="Google Shape;61;p13"/>
          <p:cNvSpPr/>
          <p:nvPr/>
        </p:nvSpPr>
        <p:spPr>
          <a:xfrm>
            <a:off x="850125" y="2934250"/>
            <a:ext cx="108000" cy="108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13"/>
          <p:cNvSpPr txBox="1"/>
          <p:nvPr/>
        </p:nvSpPr>
        <p:spPr>
          <a:xfrm>
            <a:off x="634125" y="2741950"/>
            <a:ext cx="540000" cy="1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 b="1">
                <a:solidFill>
                  <a:srgbClr val="FF0000"/>
                </a:solidFill>
                <a:latin typeface="Poppins"/>
                <a:ea typeface="Poppins"/>
                <a:cs typeface="Poppins"/>
                <a:sym typeface="Poppins"/>
              </a:rPr>
              <a:t>2018</a:t>
            </a:r>
            <a:endParaRPr sz="800" b="1">
              <a:solidFill>
                <a:srgbClr val="FF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3" name="Google Shape;63;p13"/>
          <p:cNvSpPr txBox="1"/>
          <p:nvPr/>
        </p:nvSpPr>
        <p:spPr>
          <a:xfrm>
            <a:off x="3148725" y="2741950"/>
            <a:ext cx="540000" cy="1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 b="1">
                <a:solidFill>
                  <a:srgbClr val="FF0000"/>
                </a:solidFill>
                <a:latin typeface="Poppins"/>
                <a:ea typeface="Poppins"/>
                <a:cs typeface="Poppins"/>
                <a:sym typeface="Poppins"/>
              </a:rPr>
              <a:t>2019</a:t>
            </a:r>
            <a:endParaRPr sz="800" b="1">
              <a:solidFill>
                <a:srgbClr val="FF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4" name="Google Shape;64;p13"/>
          <p:cNvSpPr/>
          <p:nvPr/>
        </p:nvSpPr>
        <p:spPr>
          <a:xfrm>
            <a:off x="3364725" y="2934250"/>
            <a:ext cx="108000" cy="108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13"/>
          <p:cNvSpPr txBox="1"/>
          <p:nvPr/>
        </p:nvSpPr>
        <p:spPr>
          <a:xfrm>
            <a:off x="6654099" y="3182350"/>
            <a:ext cx="2330399" cy="530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44000" lvl="0" indent="-135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6566D"/>
              </a:buClr>
              <a:buSzPts val="1000"/>
              <a:buFont typeface="Poppins"/>
              <a:buChar char="+"/>
            </a:pPr>
            <a:r>
              <a:rPr lang="fr" sz="1000" dirty="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30 Mêtatests réalisés</a:t>
            </a:r>
            <a:endParaRPr sz="1000" dirty="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144000" lvl="0" indent="-135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6566D"/>
              </a:buClr>
              <a:buSzPts val="1000"/>
              <a:buFont typeface="Poppins"/>
              <a:buChar char="+"/>
            </a:pPr>
            <a:r>
              <a:rPr lang="fr" sz="1000" dirty="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2600 participants</a:t>
            </a:r>
            <a:endParaRPr sz="1000" dirty="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000" dirty="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Toutes les délégations concernées </a:t>
            </a:r>
            <a:endParaRPr sz="1000" dirty="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6" name="Google Shape;66;p13"/>
          <p:cNvSpPr txBox="1"/>
          <p:nvPr/>
        </p:nvSpPr>
        <p:spPr>
          <a:xfrm>
            <a:off x="6654100" y="2633950"/>
            <a:ext cx="540000" cy="2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500" b="1">
                <a:solidFill>
                  <a:srgbClr val="FF0000"/>
                </a:solidFill>
                <a:latin typeface="Poppins"/>
                <a:ea typeface="Poppins"/>
                <a:cs typeface="Poppins"/>
                <a:sym typeface="Poppins"/>
              </a:rPr>
              <a:t>2024</a:t>
            </a:r>
            <a:endParaRPr sz="1500" b="1">
              <a:solidFill>
                <a:srgbClr val="FF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7" name="Google Shape;67;p13"/>
          <p:cNvSpPr/>
          <p:nvPr/>
        </p:nvSpPr>
        <p:spPr>
          <a:xfrm>
            <a:off x="6870100" y="2934250"/>
            <a:ext cx="108000" cy="108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4"/>
          <p:cNvSpPr txBox="1"/>
          <p:nvPr/>
        </p:nvSpPr>
        <p:spPr>
          <a:xfrm>
            <a:off x="311700" y="445025"/>
            <a:ext cx="4248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000" b="1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L’équipe</a:t>
            </a:r>
            <a:endParaRPr sz="2000" b="1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73" name="Google Shape;7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44500" y="4684425"/>
            <a:ext cx="539999" cy="266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8125" y="4691200"/>
            <a:ext cx="720000" cy="252590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4"/>
          <p:cNvSpPr txBox="1"/>
          <p:nvPr/>
        </p:nvSpPr>
        <p:spPr>
          <a:xfrm>
            <a:off x="722200" y="3442575"/>
            <a:ext cx="2271300" cy="11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 b="1">
                <a:solidFill>
                  <a:srgbClr val="FF0000"/>
                </a:solidFill>
                <a:latin typeface="Poppins"/>
                <a:ea typeface="Poppins"/>
                <a:cs typeface="Poppins"/>
                <a:sym typeface="Poppins"/>
              </a:rPr>
              <a:t>Laurent Bonnet</a:t>
            </a:r>
            <a:endParaRPr sz="800" b="1">
              <a:solidFill>
                <a:srgbClr val="FF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Webmestre éditorial Comète</a:t>
            </a:r>
            <a:endParaRPr sz="80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Communication interne </a:t>
            </a:r>
            <a:endParaRPr sz="80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DVMAP</a:t>
            </a:r>
            <a:endParaRPr sz="80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144000" lvl="0" indent="-122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6566D"/>
              </a:buClr>
              <a:buSzPts val="800"/>
              <a:buFont typeface="Poppins"/>
              <a:buChar char="○"/>
            </a:pPr>
            <a:r>
              <a:rPr lang="fr" sz="80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Prends contact avec les chefs de projet</a:t>
            </a:r>
            <a:endParaRPr sz="80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144000" lvl="0" indent="-122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6566D"/>
              </a:buClr>
              <a:buSzPts val="800"/>
              <a:buFont typeface="Poppins"/>
              <a:buChar char="○"/>
            </a:pPr>
            <a:r>
              <a:rPr lang="fr" sz="80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Gère la communication autour des tests </a:t>
            </a:r>
            <a:endParaRPr sz="80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144000" lvl="0" indent="-122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6566D"/>
              </a:buClr>
              <a:buSzPts val="800"/>
              <a:buFont typeface="Poppins"/>
              <a:buChar char="○"/>
            </a:pPr>
            <a:r>
              <a:rPr lang="fr" sz="80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Accompagne la réalisation des tests</a:t>
            </a:r>
            <a:endParaRPr sz="80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6" name="Google Shape;76;p14"/>
          <p:cNvSpPr txBox="1"/>
          <p:nvPr/>
        </p:nvSpPr>
        <p:spPr>
          <a:xfrm>
            <a:off x="3531563" y="3442575"/>
            <a:ext cx="2160000" cy="11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 b="1">
                <a:solidFill>
                  <a:srgbClr val="FF0000"/>
                </a:solidFill>
                <a:latin typeface="Poppins"/>
                <a:ea typeface="Poppins"/>
                <a:cs typeface="Poppins"/>
                <a:sym typeface="Poppins"/>
              </a:rPr>
              <a:t>Valentin Labit</a:t>
            </a:r>
            <a:endParaRPr sz="800" b="1">
              <a:solidFill>
                <a:srgbClr val="FF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Responsable expérimentation et usages, </a:t>
            </a:r>
            <a:endParaRPr sz="80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Psychologue Social</a:t>
            </a:r>
            <a:endParaRPr sz="80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DINSI</a:t>
            </a:r>
            <a:endParaRPr sz="80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144000" lvl="0" indent="-122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6566D"/>
              </a:buClr>
              <a:buSzPts val="800"/>
              <a:buFont typeface="Poppins"/>
              <a:buChar char="○"/>
            </a:pPr>
            <a:r>
              <a:rPr lang="fr" sz="80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Propose les méthodes de Mêtatests </a:t>
            </a:r>
            <a:endParaRPr sz="80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144000" lvl="0" indent="-122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6566D"/>
              </a:buClr>
              <a:buSzPts val="800"/>
              <a:buFont typeface="Poppins"/>
              <a:buChar char="○"/>
            </a:pPr>
            <a:r>
              <a:rPr lang="fr" sz="80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Analyse les résultats </a:t>
            </a:r>
            <a:endParaRPr sz="80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144000" lvl="0" indent="-122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6566D"/>
              </a:buClr>
              <a:buSzPts val="800"/>
              <a:buFont typeface="Poppins"/>
              <a:buChar char="○"/>
            </a:pPr>
            <a:r>
              <a:rPr lang="fr" sz="80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Réalise le livrable </a:t>
            </a:r>
            <a:endParaRPr sz="80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7" name="Google Shape;77;p14"/>
          <p:cNvSpPr txBox="1"/>
          <p:nvPr/>
        </p:nvSpPr>
        <p:spPr>
          <a:xfrm>
            <a:off x="6336588" y="3442575"/>
            <a:ext cx="21600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 b="1">
                <a:solidFill>
                  <a:srgbClr val="FF0000"/>
                </a:solidFill>
                <a:latin typeface="Poppins"/>
                <a:ea typeface="Poppins"/>
                <a:cs typeface="Poppins"/>
                <a:sym typeface="Poppins"/>
              </a:rPr>
              <a:t>Erwan Leluron</a:t>
            </a:r>
            <a:endParaRPr sz="800" b="1">
              <a:solidFill>
                <a:srgbClr val="FF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Chef de projet Inclusion Numérique</a:t>
            </a:r>
            <a:endParaRPr sz="80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DINSI</a:t>
            </a:r>
            <a:endParaRPr sz="80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144000" lvl="0" indent="-122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6566D"/>
              </a:buClr>
              <a:buSzPts val="800"/>
              <a:buFont typeface="Poppins"/>
              <a:buChar char="○"/>
            </a:pPr>
            <a:r>
              <a:rPr lang="fr" sz="80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Tourne, réalise et monte les vidéos</a:t>
            </a:r>
            <a:endParaRPr sz="80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144000" lvl="0" indent="-122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6566D"/>
              </a:buClr>
              <a:buSzPts val="800"/>
              <a:buFont typeface="Poppins"/>
              <a:buChar char="○"/>
            </a:pPr>
            <a:r>
              <a:rPr lang="fr" sz="80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Accompagne la réalisation des tests</a:t>
            </a:r>
            <a:endParaRPr sz="80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78" name="Google Shape;78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51993" y="1138850"/>
            <a:ext cx="1440000" cy="216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4"/>
          <p:cNvPicPr preferRelativeResize="0"/>
          <p:nvPr/>
        </p:nvPicPr>
        <p:blipFill rotWithShape="1">
          <a:blip r:embed="rId6">
            <a:alphaModFix/>
          </a:blip>
          <a:srcRect l="19581" r="4552"/>
          <a:stretch/>
        </p:blipFill>
        <p:spPr>
          <a:xfrm>
            <a:off x="6555295" y="1138850"/>
            <a:ext cx="1440001" cy="216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4"/>
          <p:cNvPicPr preferRelativeResize="0"/>
          <p:nvPr/>
        </p:nvPicPr>
        <p:blipFill rotWithShape="1">
          <a:blip r:embed="rId7">
            <a:alphaModFix/>
          </a:blip>
          <a:srcRect l="11111"/>
          <a:stretch/>
        </p:blipFill>
        <p:spPr>
          <a:xfrm>
            <a:off x="1137850" y="1138838"/>
            <a:ext cx="1440000" cy="2169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5"/>
          <p:cNvSpPr txBox="1"/>
          <p:nvPr/>
        </p:nvSpPr>
        <p:spPr>
          <a:xfrm>
            <a:off x="311700" y="445025"/>
            <a:ext cx="4248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000" b="1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Le fonctionnement</a:t>
            </a:r>
            <a:endParaRPr sz="2000" b="1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6" name="Google Shape;86;p15"/>
          <p:cNvSpPr txBox="1"/>
          <p:nvPr/>
        </p:nvSpPr>
        <p:spPr>
          <a:xfrm>
            <a:off x="311700" y="1679763"/>
            <a:ext cx="1692000" cy="40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Le chef de projet prend contact avec nous pour expliquer son besoin.</a:t>
            </a:r>
            <a:endParaRPr sz="80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87" name="Google Shape;8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44500" y="4684425"/>
            <a:ext cx="539999" cy="266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8125" y="4691200"/>
            <a:ext cx="720000" cy="25259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5"/>
          <p:cNvSpPr txBox="1"/>
          <p:nvPr/>
        </p:nvSpPr>
        <p:spPr>
          <a:xfrm>
            <a:off x="4167450" y="1150200"/>
            <a:ext cx="16920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Lors d’un entretien d’une heure, nous discutons de son projet et des questions auxquelles il souhaite répondre.</a:t>
            </a:r>
            <a:endParaRPr sz="80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0" name="Google Shape;90;p15"/>
          <p:cNvSpPr txBox="1"/>
          <p:nvPr/>
        </p:nvSpPr>
        <p:spPr>
          <a:xfrm>
            <a:off x="6828150" y="1749300"/>
            <a:ext cx="1692000" cy="40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Nous revenons vers lui avec une proposition méthodologique adaptée à ses besoins.</a:t>
            </a:r>
            <a:endParaRPr sz="80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1" name="Google Shape;91;p15"/>
          <p:cNvSpPr txBox="1"/>
          <p:nvPr/>
        </p:nvSpPr>
        <p:spPr>
          <a:xfrm>
            <a:off x="3401725" y="2809950"/>
            <a:ext cx="1692000" cy="40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Une fois la méthode validée, nous lançons la communication autour du test.</a:t>
            </a:r>
            <a:endParaRPr sz="80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2" name="Google Shape;92;p15"/>
          <p:cNvSpPr txBox="1"/>
          <p:nvPr/>
        </p:nvSpPr>
        <p:spPr>
          <a:xfrm>
            <a:off x="837225" y="3908875"/>
            <a:ext cx="1692000" cy="26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Nous réalisons et analysons le test.</a:t>
            </a:r>
            <a:endParaRPr sz="80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3" name="Google Shape;93;p15"/>
          <p:cNvSpPr txBox="1"/>
          <p:nvPr/>
        </p:nvSpPr>
        <p:spPr>
          <a:xfrm>
            <a:off x="6828150" y="3909000"/>
            <a:ext cx="1692000" cy="40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Nous organisons une réunion de restitution pour présenter le livrable et les résultats.</a:t>
            </a:r>
            <a:endParaRPr sz="80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94" name="Google Shape;94;p15"/>
          <p:cNvCxnSpPr>
            <a:stCxn id="86" idx="3"/>
            <a:endCxn id="89" idx="1"/>
          </p:cNvCxnSpPr>
          <p:nvPr/>
        </p:nvCxnSpPr>
        <p:spPr>
          <a:xfrm rot="10800000" flipH="1">
            <a:off x="2003700" y="1424313"/>
            <a:ext cx="2163900" cy="458700"/>
          </a:xfrm>
          <a:prstGeom prst="curvedConnector3">
            <a:avLst>
              <a:gd name="adj1" fmla="val 4999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5" name="Google Shape;95;p15"/>
          <p:cNvCxnSpPr>
            <a:stCxn id="89" idx="3"/>
            <a:endCxn id="90" idx="0"/>
          </p:cNvCxnSpPr>
          <p:nvPr/>
        </p:nvCxnSpPr>
        <p:spPr>
          <a:xfrm>
            <a:off x="5859450" y="1424250"/>
            <a:ext cx="1814700" cy="3252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6" name="Google Shape;96;p15"/>
          <p:cNvCxnSpPr>
            <a:stCxn id="90" idx="2"/>
            <a:endCxn id="91" idx="3"/>
          </p:cNvCxnSpPr>
          <p:nvPr/>
        </p:nvCxnSpPr>
        <p:spPr>
          <a:xfrm rot="5400000">
            <a:off x="5955300" y="1294350"/>
            <a:ext cx="857400" cy="25803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7" name="Google Shape;97;p15"/>
          <p:cNvCxnSpPr>
            <a:stCxn id="91" idx="1"/>
            <a:endCxn id="92" idx="0"/>
          </p:cNvCxnSpPr>
          <p:nvPr/>
        </p:nvCxnSpPr>
        <p:spPr>
          <a:xfrm flipH="1">
            <a:off x="1683325" y="3013200"/>
            <a:ext cx="1718400" cy="8958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8" name="Google Shape;98;p15"/>
          <p:cNvCxnSpPr>
            <a:stCxn id="92" idx="2"/>
            <a:endCxn id="93" idx="1"/>
          </p:cNvCxnSpPr>
          <p:nvPr/>
        </p:nvCxnSpPr>
        <p:spPr>
          <a:xfrm rot="-5400000">
            <a:off x="4225125" y="1570375"/>
            <a:ext cx="61200" cy="5145000"/>
          </a:xfrm>
          <a:prstGeom prst="curvedConnector4">
            <a:avLst>
              <a:gd name="adj1" fmla="val -389093"/>
              <a:gd name="adj2" fmla="val 58221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9" name="Google Shape;99;p15"/>
          <p:cNvSpPr/>
          <p:nvPr/>
        </p:nvSpPr>
        <p:spPr>
          <a:xfrm>
            <a:off x="881650" y="1244250"/>
            <a:ext cx="360000" cy="360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rgbClr val="FF0000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1</a:t>
            </a:r>
            <a:endParaRPr>
              <a:solidFill>
                <a:srgbClr val="FF0000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100" name="Google Shape;100;p15"/>
          <p:cNvSpPr/>
          <p:nvPr/>
        </p:nvSpPr>
        <p:spPr>
          <a:xfrm>
            <a:off x="4833450" y="696725"/>
            <a:ext cx="360000" cy="360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rgbClr val="FF0000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2</a:t>
            </a:r>
            <a:endParaRPr>
              <a:solidFill>
                <a:srgbClr val="FF0000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101" name="Google Shape;101;p15"/>
          <p:cNvSpPr/>
          <p:nvPr/>
        </p:nvSpPr>
        <p:spPr>
          <a:xfrm>
            <a:off x="7494150" y="1319775"/>
            <a:ext cx="360000" cy="360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rgbClr val="FF0000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3</a:t>
            </a:r>
            <a:endParaRPr>
              <a:solidFill>
                <a:srgbClr val="FF0000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102" name="Google Shape;102;p15"/>
          <p:cNvSpPr/>
          <p:nvPr/>
        </p:nvSpPr>
        <p:spPr>
          <a:xfrm>
            <a:off x="4075725" y="2391750"/>
            <a:ext cx="360000" cy="360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rgbClr val="FF0000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4</a:t>
            </a:r>
            <a:endParaRPr>
              <a:solidFill>
                <a:srgbClr val="FF0000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103" name="Google Shape;103;p15"/>
          <p:cNvSpPr/>
          <p:nvPr/>
        </p:nvSpPr>
        <p:spPr>
          <a:xfrm>
            <a:off x="1503225" y="3490075"/>
            <a:ext cx="360000" cy="360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rgbClr val="FF0000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5</a:t>
            </a:r>
            <a:endParaRPr>
              <a:solidFill>
                <a:srgbClr val="FF0000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104" name="Google Shape;104;p15"/>
          <p:cNvSpPr/>
          <p:nvPr/>
        </p:nvSpPr>
        <p:spPr>
          <a:xfrm>
            <a:off x="7494150" y="3489225"/>
            <a:ext cx="360000" cy="3600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rgbClr val="FF0000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6</a:t>
            </a:r>
            <a:endParaRPr>
              <a:solidFill>
                <a:srgbClr val="FF0000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6"/>
          <p:cNvSpPr txBox="1"/>
          <p:nvPr/>
        </p:nvSpPr>
        <p:spPr>
          <a:xfrm>
            <a:off x="311700" y="445025"/>
            <a:ext cx="4248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000" b="1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Les objectifs</a:t>
            </a:r>
            <a:endParaRPr sz="2000" b="1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0" name="Google Shape;110;p16"/>
          <p:cNvSpPr txBox="1"/>
          <p:nvPr/>
        </p:nvSpPr>
        <p:spPr>
          <a:xfrm>
            <a:off x="628750" y="3367363"/>
            <a:ext cx="1716900" cy="566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 b="1" dirty="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Développer une culture du test</a:t>
            </a:r>
            <a:br>
              <a:rPr lang="fr" sz="800" b="1" dirty="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</a:br>
            <a:br>
              <a:rPr lang="fr" sz="800" b="1" dirty="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</a:br>
            <a:r>
              <a:rPr lang="fr" sz="800" b="1" dirty="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« </a:t>
            </a:r>
            <a:r>
              <a:rPr lang="fr-FR" sz="800" b="1" dirty="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Un outil très utile pour les chefs de projets de la Métropole »</a:t>
            </a:r>
            <a:endParaRPr sz="800" b="1" dirty="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11" name="Google Shape;11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44500" y="4684425"/>
            <a:ext cx="539999" cy="266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8125" y="4691200"/>
            <a:ext cx="720000" cy="252590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16"/>
          <p:cNvSpPr txBox="1"/>
          <p:nvPr/>
        </p:nvSpPr>
        <p:spPr>
          <a:xfrm>
            <a:off x="3776600" y="3367363"/>
            <a:ext cx="1716900" cy="566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 b="1" dirty="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Humaniser les projets Métropole</a:t>
            </a: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fr" sz="800" b="1" dirty="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 b="1" dirty="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« </a:t>
            </a:r>
            <a:r>
              <a:rPr lang="fr-FR" sz="800" b="1" dirty="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Derrière chaque projet il y a des agents, et vice versa »</a:t>
            </a:r>
            <a:endParaRPr sz="800" b="1" dirty="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4" name="Google Shape;114;p16"/>
          <p:cNvSpPr txBox="1"/>
          <p:nvPr/>
        </p:nvSpPr>
        <p:spPr>
          <a:xfrm>
            <a:off x="6798325" y="3367363"/>
            <a:ext cx="1847978" cy="566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1" dirty="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Favoriser la culture commune</a:t>
            </a:r>
            <a:br>
              <a:rPr lang="fr-FR" sz="800" b="1" dirty="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</a:br>
            <a:br>
              <a:rPr lang="fr-FR" sz="800" b="1" dirty="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</a:br>
            <a:r>
              <a:rPr lang="fr-FR" sz="800" b="1" dirty="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 « Interconnaissance et entraide entre les agents de la Métropole »</a:t>
            </a:r>
            <a:endParaRPr sz="800" b="1" dirty="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15" name="Google Shape;115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46300" y="1567375"/>
            <a:ext cx="1800003" cy="1800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7225" y="1567375"/>
            <a:ext cx="1800003" cy="1800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672000" y="1567375"/>
            <a:ext cx="1800003" cy="18000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7"/>
          <p:cNvSpPr txBox="1"/>
          <p:nvPr/>
        </p:nvSpPr>
        <p:spPr>
          <a:xfrm>
            <a:off x="311700" y="445025"/>
            <a:ext cx="4248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000" b="1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Contactez-nous !</a:t>
            </a:r>
            <a:endParaRPr sz="2000" b="1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23" name="Google Shape;12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44500" y="4684425"/>
            <a:ext cx="539999" cy="266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8125" y="4691200"/>
            <a:ext cx="720000" cy="25259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7"/>
          <p:cNvSpPr txBox="1"/>
          <p:nvPr/>
        </p:nvSpPr>
        <p:spPr>
          <a:xfrm>
            <a:off x="2520000" y="3216638"/>
            <a:ext cx="41040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2000">
                <a:solidFill>
                  <a:srgbClr val="46566D"/>
                </a:solidFill>
                <a:latin typeface="Poppins"/>
                <a:ea typeface="Poppins"/>
                <a:cs typeface="Poppins"/>
                <a:sym typeface="Poppins"/>
              </a:rPr>
              <a:t>metatesteurs@grandlyon.com</a:t>
            </a:r>
            <a:endParaRPr sz="2000">
              <a:solidFill>
                <a:srgbClr val="46566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26" name="Google Shape;126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464400" y="1243825"/>
            <a:ext cx="2215199" cy="221519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342</Words>
  <Application>Microsoft Office PowerPoint</Application>
  <PresentationFormat>Affichage à l'écran (16:9)</PresentationFormat>
  <Paragraphs>58</Paragraphs>
  <Slides>5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Poppins SemiBold</vt:lpstr>
      <vt:lpstr>Poppins</vt:lpstr>
      <vt:lpstr>Arial</vt:lpstr>
      <vt:lpstr>Simple Light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Laurent BONNET</dc:creator>
  <cp:lastModifiedBy>Laurent BONNET</cp:lastModifiedBy>
  <cp:revision>2</cp:revision>
  <dcterms:modified xsi:type="dcterms:W3CDTF">2024-09-19T14:05:09Z</dcterms:modified>
</cp:coreProperties>
</file>